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6"/>
  </p:normalViewPr>
  <p:slideViewPr>
    <p:cSldViewPr>
      <p:cViewPr>
        <p:scale>
          <a:sx n="67" d="100"/>
          <a:sy n="67" d="100"/>
        </p:scale>
        <p:origin x="170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6/4/24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4.wdp"/><Relationship Id="rId2" Type="http://schemas.openxmlformats.org/officeDocument/2006/relationships/notesSlide" Target="../notesSlides/notesSlide1.xml"/><Relationship Id="rId16" Type="http://schemas.openxmlformats.org/officeDocument/2006/relationships/image" Target="../media/image11.jpeg"/><Relationship Id="rId20"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3.jpg"/><Relationship Id="rId11" Type="http://schemas.microsoft.com/office/2007/relationships/hdphoto" Target="../media/hdphoto3.wdp"/><Relationship Id="rId5" Type="http://schemas.openxmlformats.org/officeDocument/2006/relationships/image" Target="../media/image2.jpeg"/><Relationship Id="rId15" Type="http://schemas.openxmlformats.org/officeDocument/2006/relationships/image" Target="../media/image10.jpeg"/><Relationship Id="rId10" Type="http://schemas.openxmlformats.org/officeDocument/2006/relationships/image" Target="../media/image6.png"/><Relationship Id="rId19" Type="http://schemas.openxmlformats.org/officeDocument/2006/relationships/image" Target="../media/image13.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FDB921F5-A16A-E34C-DBCF-74DD19FB0A8C}"/>
              </a:ext>
            </a:extLst>
          </p:cNvPr>
          <p:cNvGrpSpPr/>
          <p:nvPr/>
        </p:nvGrpSpPr>
        <p:grpSpPr>
          <a:xfrm>
            <a:off x="5958666" y="16675100"/>
            <a:ext cx="24108584" cy="11613785"/>
            <a:chOff x="273050" y="4972536"/>
            <a:chExt cx="9317958" cy="15144043"/>
          </a:xfrm>
        </p:grpSpPr>
        <p:sp>
          <p:nvSpPr>
            <p:cNvPr id="51" name="Freeform 3">
              <a:extLst>
                <a:ext uri="{FF2B5EF4-FFF2-40B4-BE49-F238E27FC236}">
                  <a16:creationId xmlns:a16="http://schemas.microsoft.com/office/drawing/2014/main" id="{3652F183-74C9-0808-2709-A542B8BF97DC}"/>
                </a:ext>
              </a:extLst>
            </p:cNvPr>
            <p:cNvSpPr/>
            <p:nvPr/>
          </p:nvSpPr>
          <p:spPr>
            <a:xfrm>
              <a:off x="273050" y="4972536"/>
              <a:ext cx="9317958" cy="82150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Book" panose="02000503020000020003" pitchFamily="2" charset="0"/>
                  <a:cs typeface="Calibri" panose="020F0502020204030204" pitchFamily="34" charset="0"/>
                </a:rPr>
                <a:t>Forward Tagger In Action</a:t>
              </a:r>
              <a:endParaRPr lang="zh-CN" altLang="en-US" sz="3600" b="1" dirty="0">
                <a:latin typeface="Avenir Book" panose="02000503020000020003" pitchFamily="2" charset="0"/>
                <a:cs typeface="Calibri" panose="020F0502020204030204" pitchFamily="34" charset="0"/>
              </a:endParaRPr>
            </a:p>
          </p:txBody>
        </p:sp>
        <p:sp>
          <p:nvSpPr>
            <p:cNvPr id="52" name="Rectangle 51">
              <a:extLst>
                <a:ext uri="{FF2B5EF4-FFF2-40B4-BE49-F238E27FC236}">
                  <a16:creationId xmlns:a16="http://schemas.microsoft.com/office/drawing/2014/main" id="{80EDD31F-36DD-6B58-63B7-3B79AA5D14D2}"/>
                </a:ext>
              </a:extLst>
            </p:cNvPr>
            <p:cNvSpPr/>
            <p:nvPr/>
          </p:nvSpPr>
          <p:spPr>
            <a:xfrm>
              <a:off x="273050" y="6033688"/>
              <a:ext cx="9317958" cy="1408289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Book" panose="02000503020000020003" pitchFamily="2" charset="0"/>
                <a:cs typeface="Calibri" panose="020F0502020204030204" pitchFamily="34" charset="0"/>
              </a:endParaRPr>
            </a:p>
          </p:txBody>
        </p:sp>
      </p:grpSp>
      <p:grpSp>
        <p:nvGrpSpPr>
          <p:cNvPr id="40" name="Group 39">
            <a:extLst>
              <a:ext uri="{FF2B5EF4-FFF2-40B4-BE49-F238E27FC236}">
                <a16:creationId xmlns:a16="http://schemas.microsoft.com/office/drawing/2014/main" id="{DC022F08-7E89-6344-BF04-A2060CFD3E5C}"/>
              </a:ext>
            </a:extLst>
          </p:cNvPr>
          <p:cNvGrpSpPr/>
          <p:nvPr/>
        </p:nvGrpSpPr>
        <p:grpSpPr>
          <a:xfrm>
            <a:off x="196850" y="4605489"/>
            <a:ext cx="29870400" cy="11753829"/>
            <a:chOff x="273050" y="4880131"/>
            <a:chExt cx="9317958" cy="11753829"/>
          </a:xfrm>
        </p:grpSpPr>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1007861"/>
            </a:xfrm>
            <a:prstGeom prst="rect">
              <a:avLst/>
            </a:prstGeom>
            <a:gradFill>
              <a:gsLst>
                <a:gs pos="0">
                  <a:schemeClr val="bg1"/>
                </a:gs>
                <a:gs pos="100000">
                  <a:srgbClr val="E6FC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grpSp>
      <p:pic>
        <p:nvPicPr>
          <p:cNvPr id="39" name="Picture 38" descr="forward_tagger.jpg">
            <a:extLst>
              <a:ext uri="{FF2B5EF4-FFF2-40B4-BE49-F238E27FC236}">
                <a16:creationId xmlns:a16="http://schemas.microsoft.com/office/drawing/2014/main" id="{35BF76ED-B86B-D6FE-F02A-786E9F9C5B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9" b="89991" l="15330" r="95339"/>
                    </a14:imgEffect>
                  </a14:imgLayer>
                </a14:imgProps>
              </a:ext>
              <a:ext uri="{28A0092B-C50C-407E-A947-70E740481C1C}">
                <a14:useLocalDpi xmlns:a14="http://schemas.microsoft.com/office/drawing/2010/main" val="0"/>
              </a:ext>
            </a:extLst>
          </a:blip>
          <a:stretch>
            <a:fillRect/>
          </a:stretch>
        </p:blipFill>
        <p:spPr>
          <a:xfrm rot="304282">
            <a:off x="1890757" y="2439423"/>
            <a:ext cx="21758184" cy="15384716"/>
          </a:xfrm>
          <a:prstGeom prst="rect">
            <a:avLst/>
          </a:prstGeom>
        </p:spPr>
      </p:pic>
      <p:sp>
        <p:nvSpPr>
          <p:cNvPr id="3" name="Freeform 3"/>
          <p:cNvSpPr/>
          <p:nvPr/>
        </p:nvSpPr>
        <p:spPr>
          <a:xfrm>
            <a:off x="-254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endParaRPr>
          </a:p>
        </p:txBody>
      </p:sp>
      <p:sp>
        <p:nvSpPr>
          <p:cNvPr id="2" name="TextBox 1"/>
          <p:cNvSpPr txBox="1"/>
          <p:nvPr/>
        </p:nvSpPr>
        <p:spPr>
          <a:xfrm>
            <a:off x="7744723" y="1296757"/>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Forward Tagger</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22510621" y="28554437"/>
            <a:ext cx="7543583" cy="8369559"/>
            <a:chOff x="273050" y="4880131"/>
            <a:chExt cx="9317958" cy="3664221"/>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27581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Book" panose="02000503020000020003" pitchFamily="2" charset="0"/>
                </a:rPr>
                <a:t>Tech Specs</a:t>
              </a:r>
              <a:endParaRPr lang="zh-CN" altLang="en-US" sz="3600" b="1" dirty="0">
                <a:latin typeface="Avenir Book"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221119"/>
              <a:ext cx="9317958" cy="332323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Book"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2510620" y="37112957"/>
            <a:ext cx="7543583" cy="5290544"/>
            <a:chOff x="-4558099" y="5171110"/>
            <a:chExt cx="12056870" cy="4311824"/>
          </a:xfrm>
        </p:grpSpPr>
        <p:sp>
          <p:nvSpPr>
            <p:cNvPr id="79" name="Freeform 3">
              <a:extLst>
                <a:ext uri="{FF2B5EF4-FFF2-40B4-BE49-F238E27FC236}">
                  <a16:creationId xmlns:a16="http://schemas.microsoft.com/office/drawing/2014/main" id="{62184687-BC39-FF40-96EF-E6D790D71A6C}"/>
                </a:ext>
              </a:extLst>
            </p:cNvPr>
            <p:cNvSpPr/>
            <p:nvPr/>
          </p:nvSpPr>
          <p:spPr>
            <a:xfrm>
              <a:off x="-4558099" y="5171110"/>
              <a:ext cx="12056870" cy="513454"/>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Book" panose="02000503020000020003" pitchFamily="2" charset="0"/>
                </a:rPr>
                <a:t>Contributing Institutions</a:t>
              </a:r>
              <a:endParaRPr lang="zh-CN" altLang="en-US" sz="3600" b="1" dirty="0">
                <a:latin typeface="Avenir Book"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4558099" y="5815931"/>
              <a:ext cx="12056870" cy="366700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spcBef>
                  <a:spcPts val="600"/>
                </a:spcBef>
                <a:buFont typeface="Arial" panose="020B0604020202020204" pitchFamily="34" charset="0"/>
                <a:buChar char="•"/>
              </a:pPr>
              <a:r>
                <a:rPr lang="en-US" sz="2200" dirty="0" err="1">
                  <a:solidFill>
                    <a:schemeClr val="tx1"/>
                  </a:solidFill>
                  <a:latin typeface="Avenir Book" panose="02000503020000020003" pitchFamily="2" charset="0"/>
                </a:rPr>
                <a:t>Istituto</a:t>
              </a:r>
              <a:r>
                <a:rPr lang="en-US" sz="2200" dirty="0">
                  <a:solidFill>
                    <a:schemeClr val="tx1"/>
                  </a:solidFill>
                  <a:latin typeface="Avenir Book" panose="02000503020000020003" pitchFamily="2" charset="0"/>
                </a:rPr>
                <a:t> Nazionale di </a:t>
              </a:r>
              <a:r>
                <a:rPr lang="en-US" sz="2200" dirty="0" err="1">
                  <a:solidFill>
                    <a:schemeClr val="tx1"/>
                  </a:solidFill>
                  <a:latin typeface="Avenir Book" panose="02000503020000020003" pitchFamily="2" charset="0"/>
                </a:rPr>
                <a:t>Fisica</a:t>
              </a:r>
              <a:r>
                <a:rPr lang="en-US" sz="2200" dirty="0">
                  <a:solidFill>
                    <a:schemeClr val="tx1"/>
                  </a:solidFill>
                  <a:latin typeface="Avenir Book" panose="02000503020000020003" pitchFamily="2" charset="0"/>
                </a:rPr>
                <a:t> </a:t>
              </a:r>
              <a:r>
                <a:rPr lang="en-US" sz="2200" dirty="0" err="1">
                  <a:solidFill>
                    <a:schemeClr val="tx1"/>
                  </a:solidFill>
                  <a:latin typeface="Avenir Book" panose="02000503020000020003" pitchFamily="2" charset="0"/>
                </a:rPr>
                <a:t>Nucleare</a:t>
              </a:r>
              <a:r>
                <a:rPr lang="en-US" sz="2200" dirty="0">
                  <a:solidFill>
                    <a:schemeClr val="tx1"/>
                  </a:solidFill>
                  <a:latin typeface="Avenir Book" panose="02000503020000020003" pitchFamily="2" charset="0"/>
                </a:rPr>
                <a:t> (INFN), Italy</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CEA – </a:t>
              </a:r>
              <a:r>
                <a:rPr lang="en-US" sz="2200" dirty="0" err="1">
                  <a:solidFill>
                    <a:schemeClr val="tx1"/>
                  </a:solidFill>
                  <a:latin typeface="Avenir Book" panose="02000503020000020003" pitchFamily="2" charset="0"/>
                </a:rPr>
                <a:t>Saclay</a:t>
              </a:r>
              <a:r>
                <a:rPr lang="en-US" sz="2200" dirty="0">
                  <a:solidFill>
                    <a:schemeClr val="tx1"/>
                  </a:solidFill>
                  <a:latin typeface="Avenir Book" panose="02000503020000020003" pitchFamily="2" charset="0"/>
                </a:rPr>
                <a:t>, Paris, France</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University of Edinburgh, Edinburgh, UK</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Jefferson Lab. Newport News, VA, USA  </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James Madison University, Harrisonburg, VA, USA</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University of Glasgow, Glasgow, UK</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Norfolk State University, Norfolk, VA, USA</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Ohio University, Athens, OH, USA</a:t>
              </a:r>
            </a:p>
            <a:p>
              <a:pPr marL="457200" indent="-457200" algn="just">
                <a:spcBef>
                  <a:spcPts val="600"/>
                </a:spcBef>
                <a:buFont typeface="Arial" panose="020B0604020202020204" pitchFamily="34" charset="0"/>
                <a:buChar char="•"/>
              </a:pPr>
              <a:r>
                <a:rPr lang="en-US" sz="2200" dirty="0">
                  <a:solidFill>
                    <a:schemeClr val="tx1"/>
                  </a:solidFill>
                  <a:latin typeface="Avenir Book" panose="02000503020000020003" pitchFamily="2" charset="0"/>
                </a:rPr>
                <a:t>University of York, York, UK</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71000" y="28554438"/>
            <a:ext cx="22047650" cy="13849065"/>
            <a:chOff x="273050" y="4880131"/>
            <a:chExt cx="32027549" cy="13849065"/>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Book" panose="02000503020000020003" pitchFamily="2" charset="0"/>
                </a:rPr>
                <a:t>Building and Installing the Forward Tagger</a:t>
              </a:r>
              <a:endParaRPr lang="zh-CN" altLang="en-US" sz="3600" b="1" dirty="0">
                <a:latin typeface="Avenir Book"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310309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Book"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196850" y="16675716"/>
            <a:ext cx="5587807" cy="11615930"/>
            <a:chOff x="248286" y="4880131"/>
            <a:chExt cx="10857863" cy="11615930"/>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108330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Book" panose="02000503020000020003" pitchFamily="2" charset="0"/>
                </a:rPr>
                <a:t>Did you know?</a:t>
              </a:r>
              <a:endParaRPr lang="zh-CN" altLang="en-US" sz="3600" b="1" dirty="0">
                <a:latin typeface="Avenir Book"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48286" y="5696061"/>
              <a:ext cx="10833102" cy="108000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Book" panose="02000503020000020003" pitchFamily="2" charset="0"/>
              </a:endParaRPr>
            </a:p>
          </p:txBody>
        </p:sp>
      </p:grpSp>
      <p:sp>
        <p:nvSpPr>
          <p:cNvPr id="116" name="TextBox 115">
            <a:extLst>
              <a:ext uri="{FF2B5EF4-FFF2-40B4-BE49-F238E27FC236}">
                <a16:creationId xmlns:a16="http://schemas.microsoft.com/office/drawing/2014/main" id="{323CD00F-ADBC-2B43-9718-303BDECFA26D}"/>
              </a:ext>
            </a:extLst>
          </p:cNvPr>
          <p:cNvSpPr txBox="1"/>
          <p:nvPr/>
        </p:nvSpPr>
        <p:spPr>
          <a:xfrm>
            <a:off x="285997" y="17633811"/>
            <a:ext cx="5038337" cy="1117228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solidFill>
                  <a:prstClr val="black"/>
                </a:solidFill>
                <a:latin typeface="Avenir Book" panose="02000503020000020003" pitchFamily="2" charset="0"/>
              </a:rPr>
              <a:t>With a weight of ~625 lbs. and a volume less than 3 ft</a:t>
            </a:r>
            <a:r>
              <a:rPr lang="en-US" sz="2400" baseline="30000" dirty="0">
                <a:solidFill>
                  <a:prstClr val="black"/>
                </a:solidFill>
                <a:latin typeface="Avenir Book" panose="02000503020000020003" pitchFamily="2" charset="0"/>
              </a:rPr>
              <a:t>3</a:t>
            </a:r>
            <a:r>
              <a:rPr lang="en-US" sz="2400" dirty="0">
                <a:solidFill>
                  <a:prstClr val="black"/>
                </a:solidFill>
                <a:latin typeface="Avenir Book" panose="02000503020000020003" pitchFamily="2" charset="0"/>
              </a:rPr>
              <a:t>, the Forward Tagger is the highest density detector in CLAS12</a:t>
            </a:r>
          </a:p>
          <a:p>
            <a:pPr marL="342900" lvl="0" indent="-342900">
              <a:buFont typeface="Arial" panose="020B0604020202020204" pitchFamily="34" charset="0"/>
              <a:buChar char="•"/>
            </a:pPr>
            <a:endParaRPr lang="en-US" sz="2400" dirty="0">
              <a:solidFill>
                <a:prstClr val="black"/>
              </a:solidFill>
              <a:latin typeface="Avenir Book" panose="02000503020000020003" pitchFamily="2" charset="0"/>
            </a:endParaRPr>
          </a:p>
          <a:p>
            <a:pPr marL="342900" lvl="0" indent="-342900">
              <a:buFont typeface="Arial" panose="020B0604020202020204" pitchFamily="34" charset="0"/>
              <a:buChar char="•"/>
            </a:pPr>
            <a:r>
              <a:rPr lang="en-US" sz="2400" dirty="0">
                <a:solidFill>
                  <a:prstClr val="black"/>
                </a:solidFill>
                <a:latin typeface="Avenir Book" panose="02000503020000020003" pitchFamily="2" charset="0"/>
              </a:rPr>
              <a:t>The calorimeter is operated at 0 C or 32 F because the light yield of the scintillating crystals is higher than at room temperature and the detector resolution improves. This is true for most scintillators but is particularly significant in </a:t>
            </a:r>
            <a:r>
              <a:rPr lang="en-US" sz="2400" dirty="0" err="1">
                <a:solidFill>
                  <a:prstClr val="black"/>
                </a:solidFill>
                <a:latin typeface="Avenir Book" panose="02000503020000020003" pitchFamily="2" charset="0"/>
              </a:rPr>
              <a:t>PbWO</a:t>
            </a:r>
            <a:r>
              <a:rPr lang="en-US" sz="2400" dirty="0">
                <a:solidFill>
                  <a:prstClr val="black"/>
                </a:solidFill>
                <a:latin typeface="Avenir Book" panose="02000503020000020003" pitchFamily="2" charset="0"/>
              </a:rPr>
              <a:t>.</a:t>
            </a:r>
            <a:endParaRPr lang="en-US" sz="2400" dirty="0">
              <a:latin typeface="Avenir Book" panose="02000503020000020003" pitchFamily="2" charset="0"/>
            </a:endParaRPr>
          </a:p>
          <a:p>
            <a:endParaRPr lang="en-US" sz="2400" dirty="0">
              <a:latin typeface="Avenir Book" panose="02000503020000020003" pitchFamily="2" charset="0"/>
            </a:endParaRPr>
          </a:p>
          <a:p>
            <a:pPr marL="342900" lvl="0" indent="-342900">
              <a:buFont typeface="Arial" panose="020B0604020202020204" pitchFamily="34" charset="0"/>
              <a:buChar char="•"/>
            </a:pPr>
            <a:r>
              <a:rPr lang="en-US" sz="2400" dirty="0">
                <a:solidFill>
                  <a:prstClr val="black"/>
                </a:solidFill>
                <a:latin typeface="Avenir Book" panose="02000503020000020003" pitchFamily="2" charset="0"/>
              </a:rPr>
              <a:t>The detector design was a challenge because of the limited space and accessibility, the high radiation levels, and the magnetic field in the installation location.</a:t>
            </a:r>
          </a:p>
          <a:p>
            <a:pPr marL="342900" lvl="0" indent="-342900">
              <a:buFont typeface="Arial" panose="020B0604020202020204" pitchFamily="34" charset="0"/>
              <a:buChar char="•"/>
            </a:pPr>
            <a:endParaRPr lang="en-US" sz="2400" dirty="0">
              <a:solidFill>
                <a:prstClr val="black"/>
              </a:solidFill>
              <a:latin typeface="Avenir Book" panose="02000503020000020003" pitchFamily="2" charset="0"/>
            </a:endParaRPr>
          </a:p>
          <a:p>
            <a:pPr marL="342900" lvl="0" indent="-342900">
              <a:buFont typeface="Arial" panose="020B0604020202020204" pitchFamily="34" charset="0"/>
              <a:buChar char="•"/>
            </a:pPr>
            <a:r>
              <a:rPr lang="en-US" sz="2400" dirty="0">
                <a:solidFill>
                  <a:prstClr val="black"/>
                </a:solidFill>
                <a:latin typeface="Avenir Book" panose="02000503020000020003" pitchFamily="2" charset="0"/>
              </a:rPr>
              <a:t>The main components of the three detectors were built in Europe and shipped to Jefferson Lab where the Forward Tagger was assembled. The tracker is so small that it was shipped in a suitcase.</a:t>
            </a:r>
            <a:endParaRPr lang="en-US" sz="2400" dirty="0">
              <a:latin typeface="Avenir Book" panose="02000503020000020003" pitchFamily="2" charset="0"/>
            </a:endParaRPr>
          </a:p>
          <a:p>
            <a:pPr marL="342900" indent="-342900">
              <a:buFont typeface="Arial" panose="020B0604020202020204" pitchFamily="34" charset="0"/>
              <a:buChar char="•"/>
            </a:pPr>
            <a:endParaRPr lang="en-US" sz="2400" dirty="0">
              <a:latin typeface="Avenir Book" panose="02000503020000020003" pitchFamily="2" charset="0"/>
            </a:endParaRPr>
          </a:p>
          <a:p>
            <a:pPr marL="342900" indent="-342900">
              <a:buFont typeface="Arial" panose="020B0604020202020204" pitchFamily="34" charset="0"/>
              <a:buChar char="•"/>
            </a:pPr>
            <a:endParaRPr lang="en-US" sz="2400" dirty="0">
              <a:latin typeface="Avenir Book" panose="02000503020000020003" pitchFamily="2" charset="0"/>
            </a:endParaRPr>
          </a:p>
        </p:txBody>
      </p:sp>
      <p:sp>
        <p:nvSpPr>
          <p:cNvPr id="135" name="TextBox 134">
            <a:extLst>
              <a:ext uri="{FF2B5EF4-FFF2-40B4-BE49-F238E27FC236}">
                <a16:creationId xmlns:a16="http://schemas.microsoft.com/office/drawing/2014/main" id="{8DC726B0-FFC2-3844-A52A-C5D7E1576515}"/>
              </a:ext>
            </a:extLst>
          </p:cNvPr>
          <p:cNvSpPr txBox="1"/>
          <p:nvPr/>
        </p:nvSpPr>
        <p:spPr>
          <a:xfrm>
            <a:off x="22836118" y="29637583"/>
            <a:ext cx="6545332" cy="7001917"/>
          </a:xfrm>
          <a:prstGeom prst="rect">
            <a:avLst/>
          </a:prstGeom>
          <a:noFill/>
          <a:ln>
            <a:noFill/>
          </a:ln>
        </p:spPr>
        <p:txBody>
          <a:bodyPr wrap="square" tIns="91440" rtlCol="0">
            <a:spAutoFit/>
          </a:bodyPr>
          <a:lstStyle/>
          <a:p>
            <a:pPr marL="342900" indent="-342900">
              <a:buFont typeface="Arial" panose="020B0604020202020204" pitchFamily="34" charset="0"/>
              <a:buChar char="•"/>
            </a:pPr>
            <a:r>
              <a:rPr lang="en-US" sz="2400" dirty="0">
                <a:latin typeface="Avenir Book" panose="02000503020000020003" pitchFamily="2" charset="0"/>
              </a:rPr>
              <a:t>Calorimeter</a:t>
            </a:r>
            <a:r>
              <a:rPr lang="en-US" sz="2200" dirty="0">
                <a:latin typeface="Avenir Book" panose="02000503020000020003" pitchFamily="2" charset="0"/>
              </a:rPr>
              <a:t>:</a:t>
            </a:r>
          </a:p>
          <a:p>
            <a:pPr marL="800100" lvl="1" indent="-342900">
              <a:buFont typeface="Courier New" panose="02070309020205020404" pitchFamily="49" charset="0"/>
              <a:buChar char="o"/>
            </a:pPr>
            <a:r>
              <a:rPr lang="en-US" sz="2200" dirty="0">
                <a:latin typeface="Avenir Book" panose="02000503020000020003" pitchFamily="2" charset="0"/>
              </a:rPr>
              <a:t>Lead-tungsten (</a:t>
            </a:r>
            <a:r>
              <a:rPr lang="en-US" sz="2200" dirty="0" err="1">
                <a:latin typeface="Avenir Book" panose="02000503020000020003" pitchFamily="2" charset="0"/>
              </a:rPr>
              <a:t>PbWO</a:t>
            </a:r>
            <a:r>
              <a:rPr lang="en-US" sz="2200" dirty="0">
                <a:latin typeface="Avenir Book" panose="02000503020000020003" pitchFamily="2" charset="0"/>
              </a:rPr>
              <a:t>) scintillating crystals</a:t>
            </a:r>
          </a:p>
          <a:p>
            <a:pPr marL="800100" lvl="1" indent="-342900">
              <a:buFont typeface="Courier New" panose="02070309020205020404" pitchFamily="49" charset="0"/>
              <a:buChar char="o"/>
            </a:pPr>
            <a:r>
              <a:rPr lang="en-US" sz="2200" dirty="0">
                <a:latin typeface="Avenir Book" panose="02000503020000020003" pitchFamily="2" charset="0"/>
              </a:rPr>
              <a:t>332 15x15x200 mm</a:t>
            </a:r>
            <a:r>
              <a:rPr lang="en-US" sz="2200" baseline="30000" dirty="0">
                <a:latin typeface="Avenir Book" panose="02000503020000020003" pitchFamily="2" charset="0"/>
              </a:rPr>
              <a:t>3</a:t>
            </a:r>
            <a:r>
              <a:rPr lang="en-US" sz="2200" dirty="0">
                <a:latin typeface="Avenir Book" panose="02000503020000020003" pitchFamily="2" charset="0"/>
              </a:rPr>
              <a:t> crystals </a:t>
            </a:r>
          </a:p>
          <a:p>
            <a:pPr marL="800100" lvl="1" indent="-342900">
              <a:buFont typeface="Courier New" panose="02070309020205020404" pitchFamily="49" charset="0"/>
              <a:buChar char="o"/>
            </a:pPr>
            <a:r>
              <a:rPr lang="en-US" sz="2200" dirty="0">
                <a:latin typeface="Avenir Book" panose="02000503020000020003" pitchFamily="2" charset="0"/>
              </a:rPr>
              <a:t>Light detection by large-area avalanche photodiodes (LAAPD)</a:t>
            </a:r>
          </a:p>
          <a:p>
            <a:pPr lvl="1"/>
            <a:endParaRPr lang="en-US" sz="2200" dirty="0">
              <a:latin typeface="Avenir Book" panose="02000503020000020003" pitchFamily="2" charset="0"/>
            </a:endParaRPr>
          </a:p>
          <a:p>
            <a:pPr marL="342900" indent="-342900">
              <a:buFont typeface="Arial" panose="020B0604020202020204" pitchFamily="34" charset="0"/>
              <a:buChar char="•"/>
            </a:pPr>
            <a:r>
              <a:rPr lang="en-US" sz="2400" dirty="0">
                <a:latin typeface="Avenir Book" panose="02000503020000020003" pitchFamily="2" charset="0"/>
              </a:rPr>
              <a:t>Hodoscope</a:t>
            </a:r>
            <a:r>
              <a:rPr lang="en-US" sz="2200" dirty="0">
                <a:latin typeface="Avenir Book" panose="02000503020000020003" pitchFamily="2" charset="0"/>
              </a:rPr>
              <a:t>:</a:t>
            </a:r>
          </a:p>
          <a:p>
            <a:pPr marL="800100" lvl="1" indent="-342900">
              <a:buFont typeface="Courier New" panose="02070309020205020404" pitchFamily="49" charset="0"/>
              <a:buChar char="o"/>
            </a:pPr>
            <a:r>
              <a:rPr lang="en-US" sz="2200" dirty="0">
                <a:latin typeface="Avenir Book" panose="02000503020000020003" pitchFamily="2" charset="0"/>
              </a:rPr>
              <a:t>2 layers of plastic scintillator tiles with wavelength-shifting (WLS) fibers </a:t>
            </a:r>
          </a:p>
          <a:p>
            <a:pPr marL="800100" lvl="1" indent="-342900">
              <a:buFont typeface="Courier New" panose="02070309020205020404" pitchFamily="49" charset="0"/>
              <a:buChar char="o"/>
            </a:pPr>
            <a:r>
              <a:rPr lang="en-US" sz="2200" dirty="0">
                <a:latin typeface="Avenir Book" panose="02000503020000020003" pitchFamily="2" charset="0"/>
              </a:rPr>
              <a:t>116 plastic scintillator tiles per layer (30x30 mm</a:t>
            </a:r>
            <a:r>
              <a:rPr lang="en-US" sz="2200" baseline="30000" dirty="0">
                <a:latin typeface="Avenir Book" panose="02000503020000020003" pitchFamily="2" charset="0"/>
              </a:rPr>
              <a:t>2</a:t>
            </a:r>
            <a:r>
              <a:rPr lang="en-US" sz="2200" dirty="0">
                <a:latin typeface="Avenir Book" panose="02000503020000020003" pitchFamily="2" charset="0"/>
              </a:rPr>
              <a:t> and 15x15 mm</a:t>
            </a:r>
            <a:r>
              <a:rPr lang="en-US" sz="2200" baseline="30000" dirty="0">
                <a:latin typeface="Avenir Book" panose="02000503020000020003" pitchFamily="2" charset="0"/>
              </a:rPr>
              <a:t>2</a:t>
            </a:r>
            <a:r>
              <a:rPr lang="en-US" sz="2200" dirty="0">
                <a:latin typeface="Avenir Book" panose="02000503020000020003" pitchFamily="2" charset="0"/>
              </a:rPr>
              <a:t> tiles) </a:t>
            </a:r>
          </a:p>
          <a:p>
            <a:pPr marL="800100" lvl="1" indent="-342900">
              <a:buFont typeface="Courier New" panose="02070309020205020404" pitchFamily="49" charset="0"/>
              <a:buChar char="o"/>
            </a:pPr>
            <a:r>
              <a:rPr lang="en-US" sz="2200" dirty="0">
                <a:latin typeface="Avenir Book" panose="02000503020000020003" pitchFamily="2" charset="0"/>
              </a:rPr>
              <a:t>Optical fibers readout by silicon photomultipliers (SIPM)</a:t>
            </a:r>
          </a:p>
          <a:p>
            <a:pPr marL="800100" lvl="1" indent="-342900">
              <a:buFont typeface="Arial" panose="020B0604020202020204" pitchFamily="34" charset="0"/>
              <a:buChar char="•"/>
            </a:pPr>
            <a:endParaRPr lang="en-US" sz="2200" dirty="0">
              <a:latin typeface="Avenir Book" panose="02000503020000020003" pitchFamily="2" charset="0"/>
            </a:endParaRPr>
          </a:p>
          <a:p>
            <a:pPr marL="342900" indent="-342900">
              <a:buFont typeface="Arial" panose="020B0604020202020204" pitchFamily="34" charset="0"/>
              <a:buChar char="•"/>
            </a:pPr>
            <a:r>
              <a:rPr lang="en-US" sz="2400" dirty="0">
                <a:latin typeface="Avenir Book" panose="02000503020000020003" pitchFamily="2" charset="0"/>
              </a:rPr>
              <a:t>Tracker</a:t>
            </a:r>
            <a:r>
              <a:rPr lang="en-US" sz="2200" dirty="0">
                <a:latin typeface="Avenir Book" panose="02000503020000020003" pitchFamily="2" charset="0"/>
              </a:rPr>
              <a:t>:</a:t>
            </a:r>
          </a:p>
          <a:p>
            <a:pPr marL="800100" lvl="1" indent="-342900">
              <a:buFont typeface="Courier New" panose="02070309020205020404" pitchFamily="49" charset="0"/>
              <a:buChar char="o"/>
            </a:pPr>
            <a:r>
              <a:rPr lang="en-US" sz="2200" dirty="0">
                <a:latin typeface="Avenir Book" panose="02000503020000020003" pitchFamily="2" charset="0"/>
              </a:rPr>
              <a:t>2 double-sided Micromegas detectors with X-Y strips </a:t>
            </a:r>
          </a:p>
          <a:p>
            <a:pPr marL="800100" lvl="1" indent="-342900">
              <a:buFont typeface="Courier New" panose="02070309020205020404" pitchFamily="49" charset="0"/>
              <a:buChar char="o"/>
            </a:pPr>
            <a:r>
              <a:rPr lang="en-US" sz="2200" dirty="0">
                <a:latin typeface="Avenir Book" panose="02000503020000020003" pitchFamily="2" charset="0"/>
              </a:rPr>
              <a:t>768 strips per layer with 560 </a:t>
            </a:r>
            <a:r>
              <a:rPr lang="en-US" sz="2200" dirty="0">
                <a:latin typeface="Avenir Book" panose="02000503020000020003" pitchFamily="2" charset="0"/>
                <a:sym typeface="Symbol"/>
              </a:rPr>
              <a:t>µ</a:t>
            </a:r>
            <a:r>
              <a:rPr lang="en-US" sz="2200" dirty="0">
                <a:latin typeface="Avenir Book" panose="02000503020000020003" pitchFamily="2" charset="0"/>
              </a:rPr>
              <a:t>m pitch</a:t>
            </a:r>
          </a:p>
          <a:p>
            <a:pPr marL="800100" lvl="1" indent="-342900">
              <a:buFont typeface="Courier New" panose="02070309020205020404" pitchFamily="49" charset="0"/>
              <a:buChar char="o"/>
            </a:pPr>
            <a:r>
              <a:rPr lang="en-US" sz="2200" dirty="0">
                <a:latin typeface="Avenir Book" panose="02000503020000020003" pitchFamily="2" charset="0"/>
              </a:rPr>
              <a:t>Readout electronics based on the DREAM ASIC </a:t>
            </a:r>
          </a:p>
        </p:txBody>
      </p:sp>
      <p:grpSp>
        <p:nvGrpSpPr>
          <p:cNvPr id="4" name="Group 3">
            <a:extLst>
              <a:ext uri="{FF2B5EF4-FFF2-40B4-BE49-F238E27FC236}">
                <a16:creationId xmlns:a16="http://schemas.microsoft.com/office/drawing/2014/main" id="{BFE5F93E-CE29-E975-4997-B694353A7EE7}"/>
              </a:ext>
            </a:extLst>
          </p:cNvPr>
          <p:cNvGrpSpPr/>
          <p:nvPr/>
        </p:nvGrpSpPr>
        <p:grpSpPr>
          <a:xfrm>
            <a:off x="171000" y="490103"/>
            <a:ext cx="4343401" cy="3578267"/>
            <a:chOff x="196851" y="57676"/>
            <a:chExt cx="4343401" cy="3578267"/>
          </a:xfrm>
        </p:grpSpPr>
        <p:pic>
          <p:nvPicPr>
            <p:cNvPr id="7" name="Picture 3">
              <a:extLst>
                <a:ext uri="{FF2B5EF4-FFF2-40B4-BE49-F238E27FC236}">
                  <a16:creationId xmlns:a16="http://schemas.microsoft.com/office/drawing/2014/main" id="{A7399C76-CE58-716F-0795-84510519E6B1}"/>
                </a:ext>
              </a:extLst>
            </p:cNvPr>
            <p:cNvPicPr>
              <a:picLocks noChangeAspect="1" noChangeArrowheads="1"/>
            </p:cNvPicPr>
            <p:nvPr/>
          </p:nvPicPr>
          <p:blipFill rotWithShape="1">
            <a:blip r:embed="rId5"/>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BB11FBF3-3B81-2D34-99A1-D1A6A676E7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20" name="Picture 19" descr="A black and red text&#10;&#10;Description automatically generated">
            <a:extLst>
              <a:ext uri="{FF2B5EF4-FFF2-40B4-BE49-F238E27FC236}">
                <a16:creationId xmlns:a16="http://schemas.microsoft.com/office/drawing/2014/main" id="{7B3AF368-4813-7EA7-645C-321714FA8C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
        <p:nvSpPr>
          <p:cNvPr id="25" name="TextBox 24">
            <a:extLst>
              <a:ext uri="{FF2B5EF4-FFF2-40B4-BE49-F238E27FC236}">
                <a16:creationId xmlns:a16="http://schemas.microsoft.com/office/drawing/2014/main" id="{6225649C-F54C-2B58-DF0A-53AB011D27C9}"/>
              </a:ext>
            </a:extLst>
          </p:cNvPr>
          <p:cNvSpPr txBox="1"/>
          <p:nvPr/>
        </p:nvSpPr>
        <p:spPr>
          <a:xfrm>
            <a:off x="479634" y="9262381"/>
            <a:ext cx="7431201" cy="3785652"/>
          </a:xfrm>
          <a:prstGeom prst="rect">
            <a:avLst/>
          </a:prstGeom>
          <a:noFill/>
        </p:spPr>
        <p:txBody>
          <a:bodyPr wrap="square" rtlCol="0">
            <a:spAutoFit/>
          </a:bodyPr>
          <a:lstStyle/>
          <a:p>
            <a:r>
              <a:rPr lang="en-US" sz="4000" dirty="0">
                <a:latin typeface="Avenir Book" panose="02000503020000020003" pitchFamily="2" charset="0"/>
                <a:cs typeface="Gill Sans"/>
              </a:rPr>
              <a:t>In this kinematics, the electron beam is equivalent to a photon beam, which is ideal to study hadron spectroscopy and investigate fundamental questions on the origin of mass</a:t>
            </a:r>
          </a:p>
        </p:txBody>
      </p:sp>
      <p:sp>
        <p:nvSpPr>
          <p:cNvPr id="26" name="TextBox 25">
            <a:extLst>
              <a:ext uri="{FF2B5EF4-FFF2-40B4-BE49-F238E27FC236}">
                <a16:creationId xmlns:a16="http://schemas.microsoft.com/office/drawing/2014/main" id="{5D38E12F-3399-21CA-D400-BD0C098A262F}"/>
              </a:ext>
            </a:extLst>
          </p:cNvPr>
          <p:cNvSpPr txBox="1"/>
          <p:nvPr/>
        </p:nvSpPr>
        <p:spPr>
          <a:xfrm>
            <a:off x="22524327" y="7815831"/>
            <a:ext cx="7636094" cy="1323439"/>
          </a:xfrm>
          <a:prstGeom prst="rect">
            <a:avLst/>
          </a:prstGeom>
          <a:noFill/>
        </p:spPr>
        <p:txBody>
          <a:bodyPr wrap="square" rtlCol="0">
            <a:spAutoFit/>
          </a:bodyPr>
          <a:lstStyle/>
          <a:p>
            <a:r>
              <a:rPr lang="en-US" sz="4000" dirty="0">
                <a:latin typeface="Avenir Book" panose="02000503020000020003" pitchFamily="2" charset="0"/>
                <a:cs typeface="Gill Sans"/>
              </a:rPr>
              <a:t>Three detector systems based on </a:t>
            </a:r>
            <a:r>
              <a:rPr lang="en-US" sz="4000" b="1" dirty="0">
                <a:latin typeface="Avenir Black" panose="02000503020000020003" pitchFamily="2" charset="0"/>
                <a:cs typeface="Gill Sans"/>
              </a:rPr>
              <a:t>three technologies</a:t>
            </a:r>
          </a:p>
        </p:txBody>
      </p:sp>
      <p:sp>
        <p:nvSpPr>
          <p:cNvPr id="28" name="TextBox 27">
            <a:extLst>
              <a:ext uri="{FF2B5EF4-FFF2-40B4-BE49-F238E27FC236}">
                <a16:creationId xmlns:a16="http://schemas.microsoft.com/office/drawing/2014/main" id="{81EC08AE-E304-47FC-9704-0F3EAB894A37}"/>
              </a:ext>
            </a:extLst>
          </p:cNvPr>
          <p:cNvSpPr txBox="1"/>
          <p:nvPr/>
        </p:nvSpPr>
        <p:spPr>
          <a:xfrm>
            <a:off x="13298840" y="14626743"/>
            <a:ext cx="8016887" cy="1323439"/>
          </a:xfrm>
          <a:prstGeom prst="rect">
            <a:avLst/>
          </a:prstGeom>
          <a:noFill/>
        </p:spPr>
        <p:txBody>
          <a:bodyPr wrap="square" rtlCol="0">
            <a:spAutoFit/>
          </a:bodyPr>
          <a:lstStyle/>
          <a:p>
            <a:r>
              <a:rPr lang="en-US" sz="4000" dirty="0">
                <a:latin typeface="Avenir Book" panose="02000503020000020003" pitchFamily="2" charset="0"/>
                <a:cs typeface="Gill Sans"/>
              </a:rPr>
              <a:t>Micromegas </a:t>
            </a:r>
            <a:r>
              <a:rPr lang="en-US" sz="4000" b="1" dirty="0">
                <a:latin typeface="Avenir Black" panose="02000503020000020003" pitchFamily="2" charset="0"/>
                <a:cs typeface="Gill Sans"/>
              </a:rPr>
              <a:t>tracker</a:t>
            </a:r>
            <a:r>
              <a:rPr lang="en-US" sz="4000" dirty="0">
                <a:latin typeface="Avenir Book" panose="02000503020000020003" pitchFamily="2" charset="0"/>
                <a:cs typeface="Gill Sans"/>
              </a:rPr>
              <a:t> to determine the electron impact point</a:t>
            </a:r>
          </a:p>
        </p:txBody>
      </p:sp>
      <p:sp>
        <p:nvSpPr>
          <p:cNvPr id="34" name="Rectangle 33">
            <a:extLst>
              <a:ext uri="{FF2B5EF4-FFF2-40B4-BE49-F238E27FC236}">
                <a16:creationId xmlns:a16="http://schemas.microsoft.com/office/drawing/2014/main" id="{1FFB8E0C-0737-5EE9-626B-42ECF625303A}"/>
              </a:ext>
            </a:extLst>
          </p:cNvPr>
          <p:cNvSpPr/>
          <p:nvPr/>
        </p:nvSpPr>
        <p:spPr>
          <a:xfrm>
            <a:off x="16553157" y="12557895"/>
            <a:ext cx="10159600" cy="1323439"/>
          </a:xfrm>
          <a:prstGeom prst="rect">
            <a:avLst/>
          </a:prstGeom>
        </p:spPr>
        <p:txBody>
          <a:bodyPr wrap="square">
            <a:spAutoFit/>
          </a:bodyPr>
          <a:lstStyle/>
          <a:p>
            <a:r>
              <a:rPr lang="en-US" sz="4000" dirty="0">
                <a:latin typeface="Avenir Book" panose="02000503020000020003" pitchFamily="2" charset="0"/>
                <a:cs typeface="Gill Sans"/>
              </a:rPr>
              <a:t>Plastic scintillator </a:t>
            </a:r>
            <a:r>
              <a:rPr lang="en-US" sz="4000" b="1" dirty="0" err="1">
                <a:latin typeface="Avenir Black" panose="02000503020000020003" pitchFamily="2" charset="0"/>
                <a:cs typeface="Gill Sans"/>
              </a:rPr>
              <a:t>hodoscope</a:t>
            </a:r>
            <a:r>
              <a:rPr lang="en-US" sz="4000" dirty="0">
                <a:latin typeface="Avenir Book" panose="02000503020000020003" pitchFamily="2" charset="0"/>
                <a:cs typeface="Gill Sans"/>
              </a:rPr>
              <a:t> to distinguish electrons from photons</a:t>
            </a:r>
          </a:p>
        </p:txBody>
      </p:sp>
      <p:sp>
        <p:nvSpPr>
          <p:cNvPr id="35" name="Rectangle 34">
            <a:extLst>
              <a:ext uri="{FF2B5EF4-FFF2-40B4-BE49-F238E27FC236}">
                <a16:creationId xmlns:a16="http://schemas.microsoft.com/office/drawing/2014/main" id="{713658D8-D39A-A932-58EF-8A06B6A146A9}"/>
              </a:ext>
            </a:extLst>
          </p:cNvPr>
          <p:cNvSpPr/>
          <p:nvPr/>
        </p:nvSpPr>
        <p:spPr>
          <a:xfrm>
            <a:off x="19611391" y="10489046"/>
            <a:ext cx="9631266" cy="1323439"/>
          </a:xfrm>
          <a:prstGeom prst="rect">
            <a:avLst/>
          </a:prstGeom>
        </p:spPr>
        <p:txBody>
          <a:bodyPr wrap="square">
            <a:spAutoFit/>
          </a:bodyPr>
          <a:lstStyle/>
          <a:p>
            <a:r>
              <a:rPr lang="en-US" sz="4000" dirty="0">
                <a:latin typeface="Avenir Book" panose="02000503020000020003" pitchFamily="2" charset="0"/>
                <a:cs typeface="Gill Sans"/>
              </a:rPr>
              <a:t>Lead-tungstate scintillator </a:t>
            </a:r>
            <a:r>
              <a:rPr lang="en-US" sz="4000" b="1" dirty="0">
                <a:latin typeface="Avenir Black" panose="02000503020000020003" pitchFamily="2" charset="0"/>
                <a:cs typeface="Gill Sans"/>
              </a:rPr>
              <a:t>calorimeter</a:t>
            </a:r>
            <a:r>
              <a:rPr lang="en-US" sz="4000" dirty="0">
                <a:latin typeface="Avenir Book" panose="02000503020000020003" pitchFamily="2" charset="0"/>
                <a:cs typeface="Gill Sans"/>
              </a:rPr>
              <a:t> to determine the electron energy</a:t>
            </a:r>
          </a:p>
        </p:txBody>
      </p:sp>
      <p:sp>
        <p:nvSpPr>
          <p:cNvPr id="24" name="TextBox 23">
            <a:extLst>
              <a:ext uri="{FF2B5EF4-FFF2-40B4-BE49-F238E27FC236}">
                <a16:creationId xmlns:a16="http://schemas.microsoft.com/office/drawing/2014/main" id="{B7D70B1D-99B5-1F58-800C-D8ECA544C91A}"/>
              </a:ext>
            </a:extLst>
          </p:cNvPr>
          <p:cNvSpPr txBox="1"/>
          <p:nvPr/>
        </p:nvSpPr>
        <p:spPr>
          <a:xfrm>
            <a:off x="417926" y="5616618"/>
            <a:ext cx="12539515" cy="2585323"/>
          </a:xfrm>
          <a:prstGeom prst="rect">
            <a:avLst/>
          </a:prstGeom>
          <a:noFill/>
        </p:spPr>
        <p:txBody>
          <a:bodyPr wrap="square" rtlCol="0">
            <a:spAutoFit/>
          </a:bodyPr>
          <a:lstStyle/>
          <a:p>
            <a:r>
              <a:rPr lang="en-US" sz="5400" dirty="0">
                <a:latin typeface="Avenir Book" panose="02000503020000020003" pitchFamily="2" charset="0"/>
                <a:cs typeface="Gill Sans"/>
              </a:rPr>
              <a:t>The CLAS12 </a:t>
            </a:r>
            <a:r>
              <a:rPr lang="en-US" sz="5400" b="1" dirty="0">
                <a:latin typeface="Avenir Black" panose="02000503020000020003" pitchFamily="2" charset="0"/>
                <a:cs typeface="Gill Sans"/>
              </a:rPr>
              <a:t>Forward Tagger </a:t>
            </a:r>
            <a:r>
              <a:rPr lang="en-US" sz="5400" dirty="0">
                <a:latin typeface="Avenir Book" panose="02000503020000020003" pitchFamily="2" charset="0"/>
                <a:cs typeface="Gill Sans"/>
              </a:rPr>
              <a:t>is designed to detect electrons scattered at very small angles (2.5°-4.5°)</a:t>
            </a:r>
          </a:p>
        </p:txBody>
      </p:sp>
      <p:pic>
        <p:nvPicPr>
          <p:cNvPr id="43" name="Picture 42" descr="_tagger_environment2.jpg">
            <a:extLst>
              <a:ext uri="{FF2B5EF4-FFF2-40B4-BE49-F238E27FC236}">
                <a16:creationId xmlns:a16="http://schemas.microsoft.com/office/drawing/2014/main" id="{AB56FAAB-3DAD-0BCA-862C-68600DAAD37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6411" b="93408" l="1326" r="89951"/>
                    </a14:imgEffect>
                  </a14:imgLayer>
                </a14:imgProps>
              </a:ext>
              <a:ext uri="{28A0092B-C50C-407E-A947-70E740481C1C}">
                <a14:useLocalDpi xmlns:a14="http://schemas.microsoft.com/office/drawing/2010/main" val="0"/>
              </a:ext>
            </a:extLst>
          </a:blip>
          <a:srcRect t="1540" b="1681"/>
          <a:stretch/>
        </p:blipFill>
        <p:spPr>
          <a:xfrm>
            <a:off x="14269171" y="16767292"/>
            <a:ext cx="17885017" cy="12238974"/>
          </a:xfrm>
          <a:prstGeom prst="rect">
            <a:avLst/>
          </a:prstGeom>
        </p:spPr>
      </p:pic>
      <p:sp>
        <p:nvSpPr>
          <p:cNvPr id="45" name="TextBox 44">
            <a:extLst>
              <a:ext uri="{FF2B5EF4-FFF2-40B4-BE49-F238E27FC236}">
                <a16:creationId xmlns:a16="http://schemas.microsoft.com/office/drawing/2014/main" id="{5B7880D3-D6BF-3861-DF5C-F455EFDFC56F}"/>
              </a:ext>
            </a:extLst>
          </p:cNvPr>
          <p:cNvSpPr txBox="1"/>
          <p:nvPr/>
        </p:nvSpPr>
        <p:spPr>
          <a:xfrm>
            <a:off x="18224885" y="24933429"/>
            <a:ext cx="3993765" cy="1569660"/>
          </a:xfrm>
          <a:prstGeom prst="rect">
            <a:avLst/>
          </a:prstGeom>
          <a:noFill/>
        </p:spPr>
        <p:txBody>
          <a:bodyPr wrap="square" rtlCol="0">
            <a:spAutoFit/>
          </a:bodyPr>
          <a:lstStyle/>
          <a:p>
            <a:pPr algn="r"/>
            <a:r>
              <a:rPr lang="en-US" sz="3200" dirty="0">
                <a:solidFill>
                  <a:srgbClr val="FFFFFF"/>
                </a:solidFill>
                <a:latin typeface="Avenir Book" panose="02000503020000020003" pitchFamily="2" charset="0"/>
                <a:cs typeface="Gill Sans"/>
              </a:rPr>
              <a:t>CAD view of the Forward Tagger mounted in CLAS12</a:t>
            </a:r>
          </a:p>
        </p:txBody>
      </p:sp>
      <p:pic>
        <p:nvPicPr>
          <p:cNvPr id="53" name="Picture 52" descr="Screenshot 2018-02-12 19.04.46.png">
            <a:extLst>
              <a:ext uri="{FF2B5EF4-FFF2-40B4-BE49-F238E27FC236}">
                <a16:creationId xmlns:a16="http://schemas.microsoft.com/office/drawing/2014/main" id="{72F42583-1DD3-4F80-ED5B-CEC968E2BEA0}"/>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20562" b="82692" l="4391" r="36033">
                        <a14:foregroundMark x1="19379" y1="20858" x2="10977" y2="22041"/>
                        <a14:foregroundMark x1="10977" y1="22041" x2="10220" y2="22929"/>
                        <a14:foregroundMark x1="10220" y1="22781" x2="6737" y2="27219"/>
                        <a14:foregroundMark x1="6737" y1="27219" x2="5526" y2="30030"/>
                        <a14:foregroundMark x1="5602" y1="30030" x2="5602" y2="30030"/>
                        <a14:foregroundMark x1="5602" y1="30030" x2="4693" y2="35503"/>
                        <a14:foregroundMark x1="4391" y1="36391" x2="4921" y2="44970"/>
                        <a14:foregroundMark x1="5223" y1="55325" x2="5450" y2="58284"/>
                        <a14:foregroundMark x1="5299" y1="59320" x2="6132" y2="63757"/>
                        <a14:foregroundMark x1="6132" y1="63609" x2="10825" y2="77219"/>
                        <a14:foregroundMark x1="10825" y1="77219" x2="17033" y2="82396"/>
                        <a14:foregroundMark x1="17033" y1="82249" x2="21196" y2="83136"/>
                        <a14:foregroundMark x1="21196" y1="83136" x2="23846" y2="82544"/>
                        <a14:foregroundMark x1="23846" y1="82988" x2="30431" y2="73225"/>
                        <a14:foregroundMark x1="30431" y1="73225" x2="33687" y2="65089"/>
                        <a14:foregroundMark x1="33687" y1="64941" x2="35882" y2="56065"/>
                        <a14:foregroundMark x1="35806" y1="55769" x2="36109" y2="47633"/>
                        <a14:foregroundMark x1="35958" y1="47337" x2="35958" y2="43047"/>
                        <a14:foregroundMark x1="35806" y1="42899" x2="34746" y2="35059"/>
                        <a14:foregroundMark x1="34746" y1="35059" x2="32475" y2="28107"/>
                        <a14:foregroundMark x1="32475" y1="28107" x2="29145" y2="23225"/>
                        <a14:foregroundMark x1="29145" y1="23225" x2="19606" y2="20562"/>
                      </a14:backgroundRemoval>
                    </a14:imgEffect>
                  </a14:imgLayer>
                </a14:imgProps>
              </a:ext>
              <a:ext uri="{28A0092B-C50C-407E-A947-70E740481C1C}">
                <a14:useLocalDpi xmlns:a14="http://schemas.microsoft.com/office/drawing/2010/main"/>
              </a:ext>
            </a:extLst>
          </a:blip>
          <a:srcRect l="1607" t="18088" r="62661" b="15589"/>
          <a:stretch/>
        </p:blipFill>
        <p:spPr>
          <a:xfrm>
            <a:off x="25876250" y="395496"/>
            <a:ext cx="4114799" cy="3910354"/>
          </a:xfrm>
          <a:prstGeom prst="rect">
            <a:avLst/>
          </a:prstGeom>
        </p:spPr>
      </p:pic>
      <p:sp>
        <p:nvSpPr>
          <p:cNvPr id="67" name="TextBox 66">
            <a:extLst>
              <a:ext uri="{FF2B5EF4-FFF2-40B4-BE49-F238E27FC236}">
                <a16:creationId xmlns:a16="http://schemas.microsoft.com/office/drawing/2014/main" id="{806AE6DF-3A19-9B3F-0BFA-B5F5A4A2F3AB}"/>
              </a:ext>
            </a:extLst>
          </p:cNvPr>
          <p:cNvSpPr txBox="1"/>
          <p:nvPr/>
        </p:nvSpPr>
        <p:spPr>
          <a:xfrm>
            <a:off x="6204225" y="17709501"/>
            <a:ext cx="8071089" cy="4154984"/>
          </a:xfrm>
          <a:prstGeom prst="rect">
            <a:avLst/>
          </a:prstGeom>
          <a:noFill/>
        </p:spPr>
        <p:txBody>
          <a:bodyPr wrap="square">
            <a:spAutoFit/>
          </a:bodyPr>
          <a:lstStyle/>
          <a:p>
            <a:pPr marL="285750" lvl="0" indent="-285750">
              <a:buFont typeface="Arial" panose="020B0604020202020204" pitchFamily="34" charset="0"/>
              <a:buChar char="•"/>
              <a:defRPr/>
            </a:pPr>
            <a:r>
              <a:rPr kumimoji="0" lang="en-US" sz="2400" i="0" u="none" strike="noStrike" kern="0" cap="none" spc="0" normalizeH="0" baseline="0" dirty="0">
                <a:ln>
                  <a:noFill/>
                </a:ln>
                <a:effectLst/>
                <a:uLnTx/>
                <a:uFillTx/>
                <a:latin typeface="Avenir Book" panose="02000503020000020003" pitchFamily="2" charset="0"/>
                <a:cs typeface="Gill Sans"/>
              </a:rPr>
              <a:t>Electrons </a:t>
            </a:r>
            <a:r>
              <a:rPr lang="en-US" sz="2400" kern="0" dirty="0">
                <a:latin typeface="Avenir Book" panose="02000503020000020003" pitchFamily="2" charset="0"/>
                <a:cs typeface="Gill Sans"/>
              </a:rPr>
              <a:t>going through the detector deposit energy along their trajectory producing measurable signals in the tracker, hodoscope, and calorimeter </a:t>
            </a:r>
          </a:p>
          <a:p>
            <a:pPr marL="285750" lvl="0" indent="-285750">
              <a:buFont typeface="Arial" panose="020B0604020202020204" pitchFamily="34" charset="0"/>
              <a:buChar char="•"/>
              <a:defRPr/>
            </a:pPr>
            <a:endParaRPr lang="en-US" sz="2400" kern="0" dirty="0">
              <a:latin typeface="Avenir Book" panose="02000503020000020003" pitchFamily="2" charset="0"/>
              <a:cs typeface="Gill Sans"/>
            </a:endParaRPr>
          </a:p>
          <a:p>
            <a:pPr marL="285750" lvl="0" indent="-285750">
              <a:buFont typeface="Arial" panose="020B0604020202020204" pitchFamily="34" charset="0"/>
              <a:buChar char="•"/>
              <a:defRPr/>
            </a:pPr>
            <a:r>
              <a:rPr lang="en-US" sz="2400" kern="0" dirty="0">
                <a:latin typeface="Avenir Book" panose="02000503020000020003" pitchFamily="2" charset="0"/>
                <a:cs typeface="Gill Sans"/>
              </a:rPr>
              <a:t>In the calorimeter, electrons produce a so-called electromagnetic shower, i.e. a chain reaction where the electron converts its energy into photons that produce more electrons, and so on</a:t>
            </a:r>
          </a:p>
          <a:p>
            <a:pPr marL="285750" lvl="0" indent="-285750">
              <a:buFont typeface="Arial" panose="020B0604020202020204" pitchFamily="34" charset="0"/>
              <a:buChar char="•"/>
              <a:defRPr/>
            </a:pPr>
            <a:endParaRPr lang="en-US" sz="2400" kern="0" dirty="0">
              <a:latin typeface="Avenir Book" panose="02000503020000020003" pitchFamily="2" charset="0"/>
              <a:cs typeface="Gill Sans"/>
            </a:endParaRPr>
          </a:p>
          <a:p>
            <a:pPr marL="285750" lvl="0" indent="-285750">
              <a:buFont typeface="Arial" panose="020B0604020202020204" pitchFamily="34" charset="0"/>
              <a:buChar char="•"/>
              <a:defRPr/>
            </a:pPr>
            <a:r>
              <a:rPr kumimoji="0" lang="en-US" sz="2400" i="0" u="none" strike="noStrike" kern="0" cap="none" spc="0" normalizeH="0" baseline="0" dirty="0">
                <a:ln>
                  <a:noFill/>
                </a:ln>
                <a:effectLst/>
                <a:uLnTx/>
                <a:uFillTx/>
                <a:latin typeface="Avenir Book" panose="02000503020000020003" pitchFamily="2" charset="0"/>
                <a:cs typeface="Gill Sans"/>
              </a:rPr>
              <a:t>The electromagnetic shower </a:t>
            </a:r>
            <a:r>
              <a:rPr lang="en-US" sz="2400" kern="0" dirty="0">
                <a:latin typeface="Avenir Book" panose="02000503020000020003" pitchFamily="2" charset="0"/>
                <a:cs typeface="Gill Sans"/>
              </a:rPr>
              <a:t>produces signals in multiple adjacent crystals, forming a “cluster”</a:t>
            </a:r>
            <a:endParaRPr kumimoji="0" lang="en-US" sz="2400" i="0" u="none" strike="noStrike" kern="0" cap="none" spc="0" normalizeH="0" baseline="0" dirty="0">
              <a:ln>
                <a:noFill/>
              </a:ln>
              <a:effectLst/>
              <a:uLnTx/>
              <a:uFillTx/>
              <a:latin typeface="Avenir Book" panose="02000503020000020003" pitchFamily="2" charset="0"/>
              <a:cs typeface="Gill Sans"/>
            </a:endParaRPr>
          </a:p>
        </p:txBody>
      </p:sp>
      <p:pic>
        <p:nvPicPr>
          <p:cNvPr id="99" name="Picture 98" descr="A blue and white grid with a red heart&#10;&#10;Description automatically generated with medium confidence">
            <a:extLst>
              <a:ext uri="{FF2B5EF4-FFF2-40B4-BE49-F238E27FC236}">
                <a16:creationId xmlns:a16="http://schemas.microsoft.com/office/drawing/2014/main" id="{C2B31C3A-7C72-8CF7-5095-CE71541A51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568" y="22023292"/>
            <a:ext cx="3905250" cy="4068618"/>
          </a:xfrm>
          <a:prstGeom prst="rect">
            <a:avLst/>
          </a:prstGeom>
        </p:spPr>
      </p:pic>
      <p:pic>
        <p:nvPicPr>
          <p:cNvPr id="103" name="Picture 102">
            <a:extLst>
              <a:ext uri="{FF2B5EF4-FFF2-40B4-BE49-F238E27FC236}">
                <a16:creationId xmlns:a16="http://schemas.microsoft.com/office/drawing/2014/main" id="{954A460F-9340-C0C3-AA14-B8A198603C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02300" y="23989045"/>
            <a:ext cx="4172550" cy="4184592"/>
          </a:xfrm>
          <a:prstGeom prst="rect">
            <a:avLst/>
          </a:prstGeom>
        </p:spPr>
      </p:pic>
      <p:sp>
        <p:nvSpPr>
          <p:cNvPr id="104" name="TextBox 103">
            <a:extLst>
              <a:ext uri="{FF2B5EF4-FFF2-40B4-BE49-F238E27FC236}">
                <a16:creationId xmlns:a16="http://schemas.microsoft.com/office/drawing/2014/main" id="{1CA2DC7B-B575-EC33-05C0-217967E50771}"/>
              </a:ext>
            </a:extLst>
          </p:cNvPr>
          <p:cNvSpPr txBox="1"/>
          <p:nvPr/>
        </p:nvSpPr>
        <p:spPr>
          <a:xfrm>
            <a:off x="10591945" y="22687038"/>
            <a:ext cx="4047144" cy="1323439"/>
          </a:xfrm>
          <a:prstGeom prst="rect">
            <a:avLst/>
          </a:prstGeom>
          <a:noFill/>
        </p:spPr>
        <p:txBody>
          <a:bodyPr wrap="square" rtlCol="0">
            <a:spAutoFit/>
          </a:bodyPr>
          <a:lstStyle/>
          <a:p>
            <a:r>
              <a:rPr lang="en-IT" sz="2000" dirty="0">
                <a:latin typeface="Avenir Book" panose="02000503020000020003" pitchFamily="2" charset="0"/>
              </a:rPr>
              <a:t>3D (left) and front (bottom) view of the calorimeter from the CLAS12 event display, showing an electron signal</a:t>
            </a:r>
          </a:p>
        </p:txBody>
      </p:sp>
      <p:sp>
        <p:nvSpPr>
          <p:cNvPr id="105" name="TextBox 104">
            <a:extLst>
              <a:ext uri="{FF2B5EF4-FFF2-40B4-BE49-F238E27FC236}">
                <a16:creationId xmlns:a16="http://schemas.microsoft.com/office/drawing/2014/main" id="{0A3A61A6-7EEF-5EBB-C406-270446786B42}"/>
              </a:ext>
            </a:extLst>
          </p:cNvPr>
          <p:cNvSpPr txBox="1"/>
          <p:nvPr/>
        </p:nvSpPr>
        <p:spPr>
          <a:xfrm>
            <a:off x="6544801" y="26176114"/>
            <a:ext cx="4047144" cy="1323439"/>
          </a:xfrm>
          <a:prstGeom prst="rect">
            <a:avLst/>
          </a:prstGeom>
          <a:noFill/>
        </p:spPr>
        <p:txBody>
          <a:bodyPr wrap="square" rtlCol="0">
            <a:spAutoFit/>
          </a:bodyPr>
          <a:lstStyle/>
          <a:p>
            <a:r>
              <a:rPr lang="en-IT" sz="2000" dirty="0">
                <a:latin typeface="Avenir Book" panose="02000503020000020003" pitchFamily="2" charset="0"/>
              </a:rPr>
              <a:t>Each “box” correspond</a:t>
            </a:r>
            <a:r>
              <a:rPr lang="en-US" sz="2000" dirty="0">
                <a:latin typeface="Avenir Book" panose="02000503020000020003" pitchFamily="2" charset="0"/>
              </a:rPr>
              <a:t>s</a:t>
            </a:r>
            <a:r>
              <a:rPr lang="en-IT" sz="2000" dirty="0">
                <a:latin typeface="Avenir Book" panose="02000503020000020003" pitchFamily="2" charset="0"/>
              </a:rPr>
              <a:t> to a crystal. The colored ones are the crystal</a:t>
            </a:r>
            <a:r>
              <a:rPr lang="en-US" sz="2000" dirty="0">
                <a:latin typeface="Avenir Book" panose="02000503020000020003" pitchFamily="2" charset="0"/>
              </a:rPr>
              <a:t>s</a:t>
            </a:r>
            <a:r>
              <a:rPr lang="en-IT" sz="2000" dirty="0">
                <a:latin typeface="Avenir Book" panose="02000503020000020003" pitchFamily="2" charset="0"/>
              </a:rPr>
              <a:t> where a signal is detected. </a:t>
            </a:r>
          </a:p>
        </p:txBody>
      </p:sp>
      <p:pic>
        <p:nvPicPr>
          <p:cNvPr id="109" name="Picture 108">
            <a:extLst>
              <a:ext uri="{FF2B5EF4-FFF2-40B4-BE49-F238E27FC236}">
                <a16:creationId xmlns:a16="http://schemas.microsoft.com/office/drawing/2014/main" id="{095DA4C4-2172-CD21-7352-FE7D7F58B39D}"/>
              </a:ext>
            </a:extLst>
          </p:cNvPr>
          <p:cNvPicPr>
            <a:picLocks noChangeAspect="1"/>
          </p:cNvPicPr>
          <p:nvPr/>
        </p:nvPicPr>
        <p:blipFill rotWithShape="1">
          <a:blip r:embed="rId14"/>
          <a:srcRect b="11143"/>
          <a:stretch/>
        </p:blipFill>
        <p:spPr>
          <a:xfrm>
            <a:off x="349053" y="29421213"/>
            <a:ext cx="5931446" cy="7086501"/>
          </a:xfrm>
          <a:prstGeom prst="rect">
            <a:avLst/>
          </a:prstGeom>
        </p:spPr>
      </p:pic>
      <p:pic>
        <p:nvPicPr>
          <p:cNvPr id="110" name="Picture 109" descr="IMG_1082.jpg">
            <a:extLst>
              <a:ext uri="{FF2B5EF4-FFF2-40B4-BE49-F238E27FC236}">
                <a16:creationId xmlns:a16="http://schemas.microsoft.com/office/drawing/2014/main" id="{3C7B7381-DED1-CE83-B0F5-CDC27B22533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2790124" y="29407727"/>
            <a:ext cx="9265100" cy="7099987"/>
          </a:xfrm>
          <a:prstGeom prst="rect">
            <a:avLst/>
          </a:prstGeom>
        </p:spPr>
      </p:pic>
      <p:pic>
        <p:nvPicPr>
          <p:cNvPr id="118" name="Picture 117" descr="IMG_0254.JPG">
            <a:extLst>
              <a:ext uri="{FF2B5EF4-FFF2-40B4-BE49-F238E27FC236}">
                <a16:creationId xmlns:a16="http://schemas.microsoft.com/office/drawing/2014/main" id="{5DB3FEB2-A61C-AC86-24BD-75E3E764BB23}"/>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30000"/>
                    </a14:imgEffect>
                  </a14:imgLayer>
                </a14:imgProps>
              </a:ext>
              <a:ext uri="{28A0092B-C50C-407E-A947-70E740481C1C}">
                <a14:useLocalDpi xmlns:a14="http://schemas.microsoft.com/office/drawing/2010/main"/>
              </a:ext>
            </a:extLst>
          </a:blip>
          <a:srcRect/>
          <a:stretch/>
        </p:blipFill>
        <p:spPr>
          <a:xfrm rot="5400000">
            <a:off x="5999092" y="29853177"/>
            <a:ext cx="7072440" cy="6180123"/>
          </a:xfrm>
          <a:prstGeom prst="rect">
            <a:avLst/>
          </a:prstGeom>
        </p:spPr>
      </p:pic>
      <p:pic>
        <p:nvPicPr>
          <p:cNvPr id="121" name="Picture 120" descr="20170710_082730.jpeg">
            <a:extLst>
              <a:ext uri="{FF2B5EF4-FFF2-40B4-BE49-F238E27FC236}">
                <a16:creationId xmlns:a16="http://schemas.microsoft.com/office/drawing/2014/main" id="{1C421A7D-3308-AD22-C3E3-6D0BEC873C8A}"/>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2790124" y="37096700"/>
            <a:ext cx="9265100" cy="4691153"/>
          </a:xfrm>
          <a:prstGeom prst="rect">
            <a:avLst/>
          </a:prstGeom>
        </p:spPr>
      </p:pic>
      <p:sp>
        <p:nvSpPr>
          <p:cNvPr id="125" name="TextBox 124">
            <a:extLst>
              <a:ext uri="{FF2B5EF4-FFF2-40B4-BE49-F238E27FC236}">
                <a16:creationId xmlns:a16="http://schemas.microsoft.com/office/drawing/2014/main" id="{2FD4FB34-D307-8B48-153B-324E6F293C85}"/>
              </a:ext>
            </a:extLst>
          </p:cNvPr>
          <p:cNvSpPr txBox="1"/>
          <p:nvPr/>
        </p:nvSpPr>
        <p:spPr>
          <a:xfrm>
            <a:off x="12790124" y="36508497"/>
            <a:ext cx="92651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The Forward Tagger being lifted for the installation</a:t>
            </a:r>
          </a:p>
        </p:txBody>
      </p:sp>
      <p:sp>
        <p:nvSpPr>
          <p:cNvPr id="126" name="TextBox 125">
            <a:extLst>
              <a:ext uri="{FF2B5EF4-FFF2-40B4-BE49-F238E27FC236}">
                <a16:creationId xmlns:a16="http://schemas.microsoft.com/office/drawing/2014/main" id="{7A07DA38-E400-5301-7596-CB785DB5E856}"/>
              </a:ext>
            </a:extLst>
          </p:cNvPr>
          <p:cNvSpPr txBox="1"/>
          <p:nvPr/>
        </p:nvSpPr>
        <p:spPr>
          <a:xfrm>
            <a:off x="6466897" y="36497996"/>
            <a:ext cx="6136829"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The full Forward Tagger during cosmic ray tests</a:t>
            </a:r>
          </a:p>
        </p:txBody>
      </p:sp>
      <p:pic>
        <p:nvPicPr>
          <p:cNvPr id="130" name="Picture 3">
            <a:extLst>
              <a:ext uri="{FF2B5EF4-FFF2-40B4-BE49-F238E27FC236}">
                <a16:creationId xmlns:a16="http://schemas.microsoft.com/office/drawing/2014/main" id="{4D0668E8-F408-325A-2D47-B23733FAF47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59385" y="37117309"/>
            <a:ext cx="4984602" cy="46832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2" name="image7.jpg" descr="IMG_3180.JPG">
            <a:extLst>
              <a:ext uri="{FF2B5EF4-FFF2-40B4-BE49-F238E27FC236}">
                <a16:creationId xmlns:a16="http://schemas.microsoft.com/office/drawing/2014/main" id="{265B7F85-5F4F-FBA9-00B7-7B001D8CB058}"/>
              </a:ext>
            </a:extLst>
          </p:cNvPr>
          <p:cNvPicPr/>
          <p:nvPr/>
        </p:nvPicPr>
        <p:blipFill>
          <a:blip r:embed="rId20"/>
          <a:stretch>
            <a:fillRect/>
          </a:stretch>
        </p:blipFill>
        <p:spPr>
          <a:xfrm>
            <a:off x="345904" y="37112958"/>
            <a:ext cx="7167344" cy="4674895"/>
          </a:xfrm>
          <a:prstGeom prst="rect">
            <a:avLst/>
          </a:prstGeom>
          <a:ln w="12700">
            <a:miter lim="400000"/>
          </a:ln>
        </p:spPr>
      </p:pic>
      <p:sp>
        <p:nvSpPr>
          <p:cNvPr id="133" name="TextBox 132">
            <a:extLst>
              <a:ext uri="{FF2B5EF4-FFF2-40B4-BE49-F238E27FC236}">
                <a16:creationId xmlns:a16="http://schemas.microsoft.com/office/drawing/2014/main" id="{28810329-05D5-58CB-D7C7-A9360CE43993}"/>
              </a:ext>
            </a:extLst>
          </p:cNvPr>
          <p:cNvSpPr txBox="1"/>
          <p:nvPr/>
        </p:nvSpPr>
        <p:spPr>
          <a:xfrm>
            <a:off x="12790124" y="41758016"/>
            <a:ext cx="922970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The Forward Tagger mounted in the final location</a:t>
            </a:r>
          </a:p>
        </p:txBody>
      </p:sp>
      <p:sp>
        <p:nvSpPr>
          <p:cNvPr id="134" name="TextBox 133">
            <a:extLst>
              <a:ext uri="{FF2B5EF4-FFF2-40B4-BE49-F238E27FC236}">
                <a16:creationId xmlns:a16="http://schemas.microsoft.com/office/drawing/2014/main" id="{A45C3FCD-5EB9-F51C-0A46-5C1F3CB92E49}"/>
              </a:ext>
            </a:extLst>
          </p:cNvPr>
          <p:cNvSpPr txBox="1"/>
          <p:nvPr/>
        </p:nvSpPr>
        <p:spPr>
          <a:xfrm>
            <a:off x="7653848" y="41800554"/>
            <a:ext cx="4979235"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The tracker PCB</a:t>
            </a:r>
          </a:p>
        </p:txBody>
      </p:sp>
      <p:sp>
        <p:nvSpPr>
          <p:cNvPr id="136" name="TextBox 135">
            <a:extLst>
              <a:ext uri="{FF2B5EF4-FFF2-40B4-BE49-F238E27FC236}">
                <a16:creationId xmlns:a16="http://schemas.microsoft.com/office/drawing/2014/main" id="{785E22AB-1B60-D80D-F416-43C26D320F0E}"/>
              </a:ext>
            </a:extLst>
          </p:cNvPr>
          <p:cNvSpPr txBox="1"/>
          <p:nvPr/>
        </p:nvSpPr>
        <p:spPr>
          <a:xfrm>
            <a:off x="350565" y="41805342"/>
            <a:ext cx="715714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The calorimeter copper thermal shield during the crystal installation</a:t>
            </a:r>
          </a:p>
        </p:txBody>
      </p:sp>
      <p:sp>
        <p:nvSpPr>
          <p:cNvPr id="137" name="TextBox 136">
            <a:extLst>
              <a:ext uri="{FF2B5EF4-FFF2-40B4-BE49-F238E27FC236}">
                <a16:creationId xmlns:a16="http://schemas.microsoft.com/office/drawing/2014/main" id="{8B176316-3C6A-21D5-EFE2-28F9215FC576}"/>
              </a:ext>
            </a:extLst>
          </p:cNvPr>
          <p:cNvSpPr txBox="1"/>
          <p:nvPr/>
        </p:nvSpPr>
        <p:spPr>
          <a:xfrm>
            <a:off x="345905" y="36487100"/>
            <a:ext cx="593144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Book" panose="02000503020000020003" pitchFamily="2" charset="0"/>
                <a:cs typeface="Calibri" panose="020F0502020204030204" pitchFamily="34" charset="0"/>
              </a:rPr>
              <a:t>Test of the hodoscope tiles after WLS </a:t>
            </a:r>
            <a:r>
              <a:rPr lang="en-US">
                <a:latin typeface="Avenir Book" panose="02000503020000020003" pitchFamily="2" charset="0"/>
                <a:cs typeface="Calibri" panose="020F0502020204030204" pitchFamily="34" charset="0"/>
              </a:rPr>
              <a:t>fibers glueing</a:t>
            </a:r>
            <a:endParaRPr lang="en-US" dirty="0">
              <a:latin typeface="Avenir Book" panose="02000503020000020003" pitchFamily="2"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12935</TotalTime>
  <Words>567</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vt:lpstr>
      <vt:lpstr>Avenir Black</vt:lpstr>
      <vt:lpstr>Avenir Book</vt:lpstr>
      <vt:lpstr>Calibri</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384</cp:revision>
  <cp:lastPrinted>2024-06-03T21:40:34Z</cp:lastPrinted>
  <dcterms:created xsi:type="dcterms:W3CDTF">2006-08-16T00:00:00Z</dcterms:created>
  <dcterms:modified xsi:type="dcterms:W3CDTF">2024-06-04T12:52:27Z</dcterms:modified>
</cp:coreProperties>
</file>